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23"/>
  </p:notesMasterIdLst>
  <p:handoutMasterIdLst>
    <p:handoutMasterId r:id="rId24"/>
  </p:handoutMasterIdLst>
  <p:sldIdLst>
    <p:sldId id="3770" r:id="rId5"/>
    <p:sldId id="3737" r:id="rId6"/>
    <p:sldId id="3772" r:id="rId7"/>
    <p:sldId id="3774" r:id="rId8"/>
    <p:sldId id="3775" r:id="rId9"/>
    <p:sldId id="3763" r:id="rId10"/>
    <p:sldId id="3764" r:id="rId11"/>
    <p:sldId id="3761" r:id="rId12"/>
    <p:sldId id="3720" r:id="rId13"/>
    <p:sldId id="3616" r:id="rId14"/>
    <p:sldId id="3618" r:id="rId15"/>
    <p:sldId id="3619" r:id="rId16"/>
    <p:sldId id="3620" r:id="rId17"/>
    <p:sldId id="3758" r:id="rId18"/>
    <p:sldId id="3776" r:id="rId19"/>
    <p:sldId id="3777" r:id="rId20"/>
    <p:sldId id="3779" r:id="rId21"/>
    <p:sldId id="3778" r:id="rId22"/>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70"/>
          </p14:sldIdLst>
        </p14:section>
        <p14:section name="Intro" id="{2CC52222-EEFB-42B6-90E5-8E2490915D26}">
          <p14:sldIdLst>
            <p14:sldId id="3737"/>
            <p14:sldId id="3772"/>
            <p14:sldId id="3774"/>
            <p14:sldId id="3775"/>
            <p14:sldId id="3763"/>
            <p14:sldId id="3764"/>
            <p14:sldId id="3761"/>
            <p14:sldId id="3720"/>
            <p14:sldId id="3616"/>
            <p14:sldId id="3618"/>
            <p14:sldId id="3619"/>
            <p14:sldId id="3620"/>
            <p14:sldId id="3758"/>
            <p14:sldId id="3776"/>
            <p14:sldId id="3777"/>
            <p14:sldId id="3779"/>
            <p14:sldId id="3778"/>
          </p14:sldIdLst>
        </p14:section>
        <p14:section name="Resources" id="{70880312-720E-4407-89FB-6858A2EF48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8272"/>
    <a:srgbClr val="EAEAEA"/>
    <a:srgbClr val="0078D7"/>
    <a:srgbClr val="2560E0"/>
    <a:srgbClr val="CB2E6D"/>
    <a:srgbClr val="854CC7"/>
    <a:srgbClr val="D83B01"/>
    <a:srgbClr val="00B294"/>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32416-76AF-4E2B-819F-F3AD9C8B851B}" v="500" dt="2018-10-02T12:58:27.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36" y="8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 Denny" userId="b9ed93ef-89f1-4fc7-9a60-0526b198f97e" providerId="ADAL" clId="{82432416-76AF-4E2B-819F-F3AD9C8B851B}"/>
    <pc:docChg chg="undo custSel addSld delSld modSld modSection">
      <pc:chgData name="Mitch Denny" userId="b9ed93ef-89f1-4fc7-9a60-0526b198f97e" providerId="ADAL" clId="{82432416-76AF-4E2B-819F-F3AD9C8B851B}" dt="2018-10-02T12:58:27.778" v="498" actId="20577"/>
      <pc:docMkLst>
        <pc:docMk/>
      </pc:docMkLst>
      <pc:sldChg chg="add">
        <pc:chgData name="Mitch Denny" userId="b9ed93ef-89f1-4fc7-9a60-0526b198f97e" providerId="ADAL" clId="{82432416-76AF-4E2B-819F-F3AD9C8B851B}" dt="2018-10-02T11:20:33.577" v="117"/>
        <pc:sldMkLst>
          <pc:docMk/>
          <pc:sldMk cId="140381770" sldId="3616"/>
        </pc:sldMkLst>
      </pc:sldChg>
      <pc:sldChg chg="add">
        <pc:chgData name="Mitch Denny" userId="b9ed93ef-89f1-4fc7-9a60-0526b198f97e" providerId="ADAL" clId="{82432416-76AF-4E2B-819F-F3AD9C8B851B}" dt="2018-10-02T11:20:33.577" v="117"/>
        <pc:sldMkLst>
          <pc:docMk/>
          <pc:sldMk cId="3455094571" sldId="3618"/>
        </pc:sldMkLst>
      </pc:sldChg>
      <pc:sldChg chg="add">
        <pc:chgData name="Mitch Denny" userId="b9ed93ef-89f1-4fc7-9a60-0526b198f97e" providerId="ADAL" clId="{82432416-76AF-4E2B-819F-F3AD9C8B851B}" dt="2018-10-02T11:20:33.577" v="117"/>
        <pc:sldMkLst>
          <pc:docMk/>
          <pc:sldMk cId="1983403680" sldId="3619"/>
        </pc:sldMkLst>
      </pc:sldChg>
      <pc:sldChg chg="add">
        <pc:chgData name="Mitch Denny" userId="b9ed93ef-89f1-4fc7-9a60-0526b198f97e" providerId="ADAL" clId="{82432416-76AF-4E2B-819F-F3AD9C8B851B}" dt="2018-10-02T11:20:33.577" v="117"/>
        <pc:sldMkLst>
          <pc:docMk/>
          <pc:sldMk cId="3410474680" sldId="3620"/>
        </pc:sldMkLst>
      </pc:sldChg>
      <pc:sldChg chg="add">
        <pc:chgData name="Mitch Denny" userId="b9ed93ef-89f1-4fc7-9a60-0526b198f97e" providerId="ADAL" clId="{82432416-76AF-4E2B-819F-F3AD9C8B851B}" dt="2018-10-02T11:20:33.577" v="117"/>
        <pc:sldMkLst>
          <pc:docMk/>
          <pc:sldMk cId="2810241983" sldId="3720"/>
        </pc:sldMkLst>
      </pc:sldChg>
      <pc:sldChg chg="add del">
        <pc:chgData name="Mitch Denny" userId="b9ed93ef-89f1-4fc7-9a60-0526b198f97e" providerId="ADAL" clId="{82432416-76AF-4E2B-819F-F3AD9C8B851B}" dt="2018-10-02T11:22:58.328" v="118" actId="2696"/>
        <pc:sldMkLst>
          <pc:docMk/>
          <pc:sldMk cId="576443877" sldId="3759"/>
        </pc:sldMkLst>
      </pc:sldChg>
      <pc:sldChg chg="add">
        <pc:chgData name="Mitch Denny" userId="b9ed93ef-89f1-4fc7-9a60-0526b198f97e" providerId="ADAL" clId="{82432416-76AF-4E2B-819F-F3AD9C8B851B}" dt="2018-10-02T11:20:33.577" v="117"/>
        <pc:sldMkLst>
          <pc:docMk/>
          <pc:sldMk cId="557622101" sldId="3761"/>
        </pc:sldMkLst>
      </pc:sldChg>
      <pc:sldChg chg="modSp">
        <pc:chgData name="Mitch Denny" userId="b9ed93ef-89f1-4fc7-9a60-0526b198f97e" providerId="ADAL" clId="{82432416-76AF-4E2B-819F-F3AD9C8B851B}" dt="2018-10-02T11:26:26.510" v="149" actId="20577"/>
        <pc:sldMkLst>
          <pc:docMk/>
          <pc:sldMk cId="740986370" sldId="3776"/>
        </pc:sldMkLst>
        <pc:spChg chg="mod">
          <ac:chgData name="Mitch Denny" userId="b9ed93ef-89f1-4fc7-9a60-0526b198f97e" providerId="ADAL" clId="{82432416-76AF-4E2B-819F-F3AD9C8B851B}" dt="2018-10-02T11:26:26.510" v="149" actId="20577"/>
          <ac:spMkLst>
            <pc:docMk/>
            <pc:sldMk cId="740986370" sldId="3776"/>
            <ac:spMk id="2" creationId="{9C543946-FC25-4A26-8503-D079D375616B}"/>
          </ac:spMkLst>
        </pc:spChg>
      </pc:sldChg>
      <pc:sldChg chg="modSp">
        <pc:chgData name="Mitch Denny" userId="b9ed93ef-89f1-4fc7-9a60-0526b198f97e" providerId="ADAL" clId="{82432416-76AF-4E2B-819F-F3AD9C8B851B}" dt="2018-10-01T19:28:07.115" v="116" actId="20577"/>
        <pc:sldMkLst>
          <pc:docMk/>
          <pc:sldMk cId="1251420131" sldId="3777"/>
        </pc:sldMkLst>
        <pc:spChg chg="mod">
          <ac:chgData name="Mitch Denny" userId="b9ed93ef-89f1-4fc7-9a60-0526b198f97e" providerId="ADAL" clId="{82432416-76AF-4E2B-819F-F3AD9C8B851B}" dt="2018-10-01T19:28:07.115" v="116" actId="20577"/>
          <ac:spMkLst>
            <pc:docMk/>
            <pc:sldMk cId="1251420131" sldId="3777"/>
            <ac:spMk id="2" creationId="{9C543946-FC25-4A26-8503-D079D375616B}"/>
          </ac:spMkLst>
        </pc:spChg>
      </pc:sldChg>
      <pc:sldChg chg="modSp add">
        <pc:chgData name="Mitch Denny" userId="b9ed93ef-89f1-4fc7-9a60-0526b198f97e" providerId="ADAL" clId="{82432416-76AF-4E2B-819F-F3AD9C8B851B}" dt="2018-10-02T12:57:10.876" v="388" actId="20577"/>
        <pc:sldMkLst>
          <pc:docMk/>
          <pc:sldMk cId="822323922" sldId="3778"/>
        </pc:sldMkLst>
        <pc:spChg chg="mod">
          <ac:chgData name="Mitch Denny" userId="b9ed93ef-89f1-4fc7-9a60-0526b198f97e" providerId="ADAL" clId="{82432416-76AF-4E2B-819F-F3AD9C8B851B}" dt="2018-10-02T12:57:10.876" v="388" actId="20577"/>
          <ac:spMkLst>
            <pc:docMk/>
            <pc:sldMk cId="822323922" sldId="3778"/>
            <ac:spMk id="2" creationId="{9C543946-FC25-4A26-8503-D079D375616B}"/>
          </ac:spMkLst>
        </pc:spChg>
        <pc:spChg chg="mod">
          <ac:chgData name="Mitch Denny" userId="b9ed93ef-89f1-4fc7-9a60-0526b198f97e" providerId="ADAL" clId="{82432416-76AF-4E2B-819F-F3AD9C8B851B}" dt="2018-10-02T12:53:04.701" v="168" actId="20577"/>
          <ac:spMkLst>
            <pc:docMk/>
            <pc:sldMk cId="822323922" sldId="3778"/>
            <ac:spMk id="3" creationId="{6D34F1AA-5337-4880-B2AB-B95F8C16FDCA}"/>
          </ac:spMkLst>
        </pc:spChg>
      </pc:sldChg>
      <pc:sldChg chg="modSp add">
        <pc:chgData name="Mitch Denny" userId="b9ed93ef-89f1-4fc7-9a60-0526b198f97e" providerId="ADAL" clId="{82432416-76AF-4E2B-819F-F3AD9C8B851B}" dt="2018-10-02T12:58:27.778" v="498" actId="20577"/>
        <pc:sldMkLst>
          <pc:docMk/>
          <pc:sldMk cId="3609754146" sldId="3779"/>
        </pc:sldMkLst>
        <pc:spChg chg="mod">
          <ac:chgData name="Mitch Denny" userId="b9ed93ef-89f1-4fc7-9a60-0526b198f97e" providerId="ADAL" clId="{82432416-76AF-4E2B-819F-F3AD9C8B851B}" dt="2018-10-02T12:58:27.778" v="498" actId="20577"/>
          <ac:spMkLst>
            <pc:docMk/>
            <pc:sldMk cId="3609754146" sldId="3779"/>
            <ac:spMk id="2" creationId="{9C543946-FC25-4A26-8503-D079D375616B}"/>
          </ac:spMkLst>
        </pc:spChg>
        <pc:spChg chg="mod">
          <ac:chgData name="Mitch Denny" userId="b9ed93ef-89f1-4fc7-9a60-0526b198f97e" providerId="ADAL" clId="{82432416-76AF-4E2B-819F-F3AD9C8B851B}" dt="2018-10-02T12:57:43.678" v="395" actId="20577"/>
          <ac:spMkLst>
            <pc:docMk/>
            <pc:sldMk cId="3609754146" sldId="3779"/>
            <ac:spMk id="3" creationId="{6D34F1AA-5337-4880-B2AB-B95F8C16FDCA}"/>
          </ac:spMkLst>
        </pc:spChg>
      </pc:sldChg>
    </pc:docChg>
  </pc:docChgLst>
  <pc:docChgLst>
    <pc:chgData name="Mitch Denny" userId="S::midenn@microsoft.com::b9ed93ef-89f1-4fc7-9a60-0526b198f97e" providerId="AD" clId="Web-{83E8811B-4D48-4A52-A3F1-0EA4E62F318E}"/>
    <pc:docChg chg="addSld modSld modSection">
      <pc:chgData name="Mitch Denny" userId="S::midenn@microsoft.com::b9ed93ef-89f1-4fc7-9a60-0526b198f97e" providerId="AD" clId="Web-{83E8811B-4D48-4A52-A3F1-0EA4E62F318E}" dt="2018-09-30T21:21:38.913" v="55" actId="20577"/>
      <pc:docMkLst>
        <pc:docMk/>
      </pc:docMkLst>
      <pc:sldChg chg="modSp">
        <pc:chgData name="Mitch Denny" userId="S::midenn@microsoft.com::b9ed93ef-89f1-4fc7-9a60-0526b198f97e" providerId="AD" clId="Web-{83E8811B-4D48-4A52-A3F1-0EA4E62F318E}" dt="2018-09-30T21:21:38.913" v="54" actId="20577"/>
        <pc:sldMkLst>
          <pc:docMk/>
          <pc:sldMk cId="740986370" sldId="3776"/>
        </pc:sldMkLst>
        <pc:spChg chg="mod">
          <ac:chgData name="Mitch Denny" userId="S::midenn@microsoft.com::b9ed93ef-89f1-4fc7-9a60-0526b198f97e" providerId="AD" clId="Web-{83E8811B-4D48-4A52-A3F1-0EA4E62F318E}" dt="2018-09-30T21:21:38.913" v="54" actId="20577"/>
          <ac:spMkLst>
            <pc:docMk/>
            <pc:sldMk cId="740986370" sldId="3776"/>
            <ac:spMk id="2" creationId="{9C543946-FC25-4A26-8503-D079D375616B}"/>
          </ac:spMkLst>
        </pc:spChg>
        <pc:spChg chg="mod">
          <ac:chgData name="Mitch Denny" userId="S::midenn@microsoft.com::b9ed93ef-89f1-4fc7-9a60-0526b198f97e" providerId="AD" clId="Web-{83E8811B-4D48-4A52-A3F1-0EA4E62F318E}" dt="2018-09-30T21:20:33.474" v="1" actId="20577"/>
          <ac:spMkLst>
            <pc:docMk/>
            <pc:sldMk cId="740986370" sldId="3776"/>
            <ac:spMk id="3" creationId="{6D34F1AA-5337-4880-B2AB-B95F8C16FDCA}"/>
          </ac:spMkLst>
        </pc:spChg>
      </pc:sldChg>
      <pc:sldChg chg="add replId">
        <pc:chgData name="Mitch Denny" userId="S::midenn@microsoft.com::b9ed93ef-89f1-4fc7-9a60-0526b198f97e" providerId="AD" clId="Web-{83E8811B-4D48-4A52-A3F1-0EA4E62F318E}" dt="2018-09-30T21:20:28.005" v="0"/>
        <pc:sldMkLst>
          <pc:docMk/>
          <pc:sldMk cId="1251420131" sldId="377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10/2/18</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10/2/18</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328852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263515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625215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10</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30942175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7054558"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8"/>
            <a:ext cx="705455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pic>
        <p:nvPicPr>
          <p:cNvPr id="7" name="Picture 6">
            <a:extLst>
              <a:ext uri="{FF2B5EF4-FFF2-40B4-BE49-F238E27FC236}">
                <a16:creationId xmlns:a16="http://schemas.microsoft.com/office/drawing/2014/main" id="{BD3B56DE-35B4-4011-AD7D-3475F2DB86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8050" y="2590884"/>
            <a:ext cx="5458946" cy="4270989"/>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740129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6023479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 id="2147483903" r:id="rId23"/>
    <p:sldLayoutId id="2147483904" r:id="rId24"/>
    <p:sldLayoutId id="2147483905" r:id="rId25"/>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39.pn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6.png"/><Relationship Id="rId7" Type="http://schemas.openxmlformats.org/officeDocument/2006/relationships/image" Target="../media/image47.sv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46.pn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6.png"/><Relationship Id="rId7" Type="http://schemas.openxmlformats.org/officeDocument/2006/relationships/image" Target="../media/image54.sv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53.pn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6.png"/><Relationship Id="rId7" Type="http://schemas.openxmlformats.org/officeDocument/2006/relationships/image" Target="../media/image61.sv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60.pn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aka.ms/tbaztrial"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5.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3F78-5F4E-4236-A124-F949734A3418}"/>
              </a:ext>
            </a:extLst>
          </p:cNvPr>
          <p:cNvSpPr>
            <a:spLocks noGrp="1"/>
          </p:cNvSpPr>
          <p:nvPr>
            <p:ph type="title"/>
          </p:nvPr>
        </p:nvSpPr>
        <p:spPr/>
        <p:txBody>
          <a:bodyPr/>
          <a:lstStyle/>
          <a:p>
            <a:r>
              <a:rPr lang="en-US"/>
              <a:t>Delivering value continuously with Azure DevOps</a:t>
            </a:r>
          </a:p>
        </p:txBody>
      </p:sp>
      <p:sp>
        <p:nvSpPr>
          <p:cNvPr id="3" name="Text Placeholder 2">
            <a:extLst>
              <a:ext uri="{FF2B5EF4-FFF2-40B4-BE49-F238E27FC236}">
                <a16:creationId xmlns:a16="http://schemas.microsoft.com/office/drawing/2014/main" id="{BB213DEB-BA8A-4937-84EE-6597E058DA71}"/>
              </a:ext>
            </a:extLst>
          </p:cNvPr>
          <p:cNvSpPr>
            <a:spLocks noGrp="1"/>
          </p:cNvSpPr>
          <p:nvPr>
            <p:ph type="body" sz="quarter" idx="12"/>
          </p:nvPr>
        </p:nvSpPr>
        <p:spPr/>
        <p:txBody>
          <a:bodyPr/>
          <a:lstStyle/>
          <a:p>
            <a:r>
              <a:rPr lang="en-GB" b="1"/>
              <a:t>Paul Hacker &amp; Mitch Denny</a:t>
            </a:r>
          </a:p>
          <a:p>
            <a:r>
              <a:rPr lang="en-GB" err="1"/>
              <a:t>TechBash</a:t>
            </a:r>
            <a:r>
              <a:rPr lang="en-GB"/>
              <a:t> 2018</a:t>
            </a:r>
            <a:endParaRPr lang="en-US"/>
          </a:p>
        </p:txBody>
      </p:sp>
    </p:spTree>
    <p:extLst>
      <p:ext uri="{BB962C8B-B14F-4D97-AF65-F5344CB8AC3E}">
        <p14:creationId xmlns:p14="http://schemas.microsoft.com/office/powerpoint/2010/main" val="211061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a:solidFill>
                  <a:schemeClr val="tx1">
                    <a:lumMod val="50000"/>
                    <a:lumOff val="50000"/>
                  </a:schemeClr>
                </a:solidFill>
              </a:rPr>
              <a:t>Deliver value to your users faster using proven agile tools to plan, track, and discuss work across your teams.</a:t>
            </a:r>
            <a:endParaRPr lang="en-US" sz="160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a:solidFill>
                  <a:schemeClr val="tx1">
                    <a:lumMod val="50000"/>
                    <a:lumOff val="50000"/>
                  </a:schemeClr>
                </a:solidFill>
              </a:rPr>
              <a:t>Build, test, and deploy with CI/CD that works with any language, platform, and cloud. Connect to GitHub or any other Git provider and deploy continuously.</a:t>
            </a:r>
            <a:endParaRPr lang="en-US" sz="160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a:solidFill>
                  <a:schemeClr val="tx1">
                    <a:lumMod val="50000"/>
                    <a:lumOff val="50000"/>
                  </a:schemeClr>
                </a:solidFill>
              </a:rPr>
              <a:t>Get unlimited, cloud-hosted private Git repos and collaborate to build better code with pull requests and advanced file management.</a:t>
            </a:r>
            <a:endParaRPr lang="en-US" sz="160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a:solidFill>
                  <a:schemeClr val="tx1">
                    <a:lumMod val="50000"/>
                    <a:lumOff val="50000"/>
                  </a:schemeClr>
                </a:solidFill>
              </a:rPr>
              <a:t>Test and ship with confidence using manual and exploratory testing tools.</a:t>
            </a:r>
            <a:endParaRPr lang="en-US" sz="160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a:solidFill>
                  <a:schemeClr val="tx1">
                    <a:lumMod val="50000"/>
                    <a:lumOff val="50000"/>
                  </a:schemeClr>
                </a:solidFill>
              </a:rPr>
              <a:t>Create, host, and share packages with your team, and add </a:t>
            </a:r>
            <a:r>
              <a:rPr lang="en-GB" sz="1600" err="1">
                <a:solidFill>
                  <a:schemeClr val="tx1">
                    <a:lumMod val="50000"/>
                    <a:lumOff val="50000"/>
                  </a:schemeClr>
                </a:solidFill>
              </a:rPr>
              <a:t>artifacts</a:t>
            </a:r>
            <a:r>
              <a:rPr lang="en-GB" sz="1600">
                <a:solidFill>
                  <a:schemeClr val="tx1">
                    <a:lumMod val="50000"/>
                    <a:lumOff val="50000"/>
                  </a:schemeClr>
                </a:solidFill>
              </a:rPr>
              <a:t> to your CI/CD pipelines with a single click.</a:t>
            </a:r>
            <a:endParaRPr lang="en-US" sz="160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a:solidFill>
                  <a:srgbClr val="00B294"/>
                </a:solidFill>
                <a:latin typeface="+mj-lt"/>
              </a:rPr>
              <a:t>Azure Boards</a:t>
            </a:r>
            <a:endParaRPr lang="en-US" sz="180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a:solidFill>
                  <a:srgbClr val="D83B01"/>
                </a:solidFill>
                <a:latin typeface="+mj-lt"/>
              </a:rPr>
              <a:t>Azure </a:t>
            </a:r>
            <a:r>
              <a:rPr lang="en-US" sz="180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a:solidFill>
                  <a:srgbClr val="2560E0"/>
                </a:solidFill>
                <a:latin typeface="+mj-lt"/>
              </a:rPr>
              <a:t>Azure Pipelines</a:t>
            </a:r>
            <a:endParaRPr lang="en-US" sz="180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a:solidFill>
                  <a:srgbClr val="854CC7"/>
                </a:solidFill>
                <a:latin typeface="+mj-lt"/>
              </a:rPr>
              <a:t>Azure Test</a:t>
            </a:r>
            <a:r>
              <a:rPr lang="en-US" sz="180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a:solidFill>
                  <a:srgbClr val="CB2E6D"/>
                </a:solidFill>
                <a:latin typeface="+mj-lt"/>
              </a:rPr>
              <a:t>Azure Artifacts</a:t>
            </a:r>
            <a:endParaRPr lang="en-US" sz="180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43946-FC25-4A26-8503-D079D375616B}"/>
              </a:ext>
            </a:extLst>
          </p:cNvPr>
          <p:cNvSpPr>
            <a:spLocks noGrp="1"/>
          </p:cNvSpPr>
          <p:nvPr>
            <p:ph type="body" sz="quarter" idx="10"/>
          </p:nvPr>
        </p:nvSpPr>
        <p:spPr>
          <a:xfrm>
            <a:off x="446087" y="1142881"/>
            <a:ext cx="11567160" cy="3016210"/>
          </a:xfrm>
        </p:spPr>
        <p:txBody>
          <a:bodyPr vert="horz" wrap="square" lIns="0" tIns="0" rIns="0" bIns="0" rtlCol="0" anchor="t">
            <a:spAutoFit/>
          </a:bodyPr>
          <a:lstStyle/>
          <a:p>
            <a:pPr lvl="1"/>
            <a:r>
              <a:rPr lang="en-US" dirty="0">
                <a:latin typeface="Segoe UI Semibold"/>
                <a:cs typeface="Segoe UI Semibold"/>
              </a:rPr>
              <a:t>Get you up and running with Azure DevOps</a:t>
            </a:r>
            <a:endParaRPr lang="en-US" dirty="0">
              <a:latin typeface="Segoe UI"/>
              <a:cs typeface="Segoe UI"/>
            </a:endParaRPr>
          </a:p>
          <a:p>
            <a:pPr lvl="1"/>
            <a:r>
              <a:rPr lang="en-US" dirty="0">
                <a:latin typeface="Segoe UI Semibold"/>
                <a:cs typeface="Segoe UI Semibold"/>
              </a:rPr>
              <a:t>Track your work</a:t>
            </a:r>
          </a:p>
          <a:p>
            <a:pPr lvl="1"/>
            <a:r>
              <a:rPr lang="en-US" dirty="0">
                <a:latin typeface="Segoe UI Semibold"/>
                <a:cs typeface="Segoe UI Semibold"/>
              </a:rPr>
              <a:t>Managing multiple environments</a:t>
            </a:r>
          </a:p>
          <a:p>
            <a:pPr lvl="1"/>
            <a:r>
              <a:rPr lang="en-US" dirty="0">
                <a:latin typeface="Segoe UI Semibold"/>
                <a:cs typeface="Segoe UI Semibold"/>
              </a:rPr>
              <a:t>Create Continuous Integration (CI) builds</a:t>
            </a:r>
          </a:p>
          <a:p>
            <a:pPr lvl="1"/>
            <a:r>
              <a:rPr lang="en-US" dirty="0">
                <a:latin typeface="Segoe UI Semibold"/>
                <a:cs typeface="Segoe UI Semibold"/>
              </a:rPr>
              <a:t>Create Continuous Delivery (CD) pipelines</a:t>
            </a:r>
          </a:p>
          <a:p>
            <a:pPr lvl="1"/>
            <a:r>
              <a:rPr lang="en-US" dirty="0">
                <a:latin typeface="Segoe UI Semibold"/>
                <a:cs typeface="Segoe UI Semibold"/>
              </a:rPr>
              <a:t>Accelerate your delivery of value with Azure and Azure DevOps</a:t>
            </a:r>
          </a:p>
          <a:p>
            <a:pPr lvl="1"/>
            <a:endParaRPr lang="en-US" dirty="0">
              <a:cs typeface="Segoe UI"/>
            </a:endParaRPr>
          </a:p>
        </p:txBody>
      </p:sp>
      <p:sp>
        <p:nvSpPr>
          <p:cNvPr id="3" name="Title 2">
            <a:extLst>
              <a:ext uri="{FF2B5EF4-FFF2-40B4-BE49-F238E27FC236}">
                <a16:creationId xmlns:a16="http://schemas.microsoft.com/office/drawing/2014/main" id="{6D34F1AA-5337-4880-B2AB-B95F8C16FDCA}"/>
              </a:ext>
            </a:extLst>
          </p:cNvPr>
          <p:cNvSpPr>
            <a:spLocks noGrp="1"/>
          </p:cNvSpPr>
          <p:nvPr>
            <p:ph type="title"/>
          </p:nvPr>
        </p:nvSpPr>
        <p:spPr/>
        <p:txBody>
          <a:bodyPr/>
          <a:lstStyle/>
          <a:p>
            <a:r>
              <a:rPr lang="en-US"/>
              <a:t>Goals</a:t>
            </a:r>
          </a:p>
        </p:txBody>
      </p:sp>
    </p:spTree>
    <p:extLst>
      <p:ext uri="{BB962C8B-B14F-4D97-AF65-F5344CB8AC3E}">
        <p14:creationId xmlns:p14="http://schemas.microsoft.com/office/powerpoint/2010/main" val="7409863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43946-FC25-4A26-8503-D079D375616B}"/>
              </a:ext>
            </a:extLst>
          </p:cNvPr>
          <p:cNvSpPr>
            <a:spLocks noGrp="1"/>
          </p:cNvSpPr>
          <p:nvPr>
            <p:ph type="body" sz="quarter" idx="10"/>
          </p:nvPr>
        </p:nvSpPr>
        <p:spPr>
          <a:xfrm>
            <a:off x="446087" y="1142881"/>
            <a:ext cx="11567160" cy="4842351"/>
          </a:xfrm>
        </p:spPr>
        <p:txBody>
          <a:bodyPr/>
          <a:lstStyle/>
          <a:p>
            <a:r>
              <a:rPr lang="en-US" dirty="0"/>
              <a:t>Now</a:t>
            </a:r>
          </a:p>
          <a:p>
            <a:pPr lvl="1"/>
            <a:r>
              <a:rPr lang="en-US" dirty="0"/>
              <a:t>DevOps @ Microsoft</a:t>
            </a:r>
          </a:p>
          <a:p>
            <a:r>
              <a:rPr lang="en-US" dirty="0"/>
              <a:t>Morning</a:t>
            </a:r>
          </a:p>
          <a:p>
            <a:pPr lvl="1"/>
            <a:r>
              <a:rPr lang="en-US" dirty="0"/>
              <a:t>Planning exercise: Tailspin Toys</a:t>
            </a:r>
          </a:p>
          <a:p>
            <a:r>
              <a:rPr lang="en-US" dirty="0"/>
              <a:t>Afternoon</a:t>
            </a:r>
          </a:p>
          <a:p>
            <a:pPr lvl="1"/>
            <a:r>
              <a:rPr lang="en-US" dirty="0"/>
              <a:t>Hands-on Labs: Tailspin Toys</a:t>
            </a:r>
          </a:p>
          <a:p>
            <a:pPr lvl="1"/>
            <a:r>
              <a:rPr lang="en-US"/>
              <a:t>Parking Lot &amp; Demos</a:t>
            </a:r>
            <a:endParaRPr lang="en-US" dirty="0"/>
          </a:p>
          <a:p>
            <a:r>
              <a:rPr lang="en-US" dirty="0"/>
              <a:t>Close</a:t>
            </a:r>
          </a:p>
          <a:p>
            <a:pPr lvl="1"/>
            <a:r>
              <a:rPr lang="en-US" dirty="0"/>
              <a:t>Final thoughts</a:t>
            </a:r>
          </a:p>
          <a:p>
            <a:pPr lvl="1"/>
            <a:r>
              <a:rPr lang="en-US" dirty="0"/>
              <a:t>1-on-1 time</a:t>
            </a:r>
          </a:p>
          <a:p>
            <a:pPr lvl="1"/>
            <a:endParaRPr lang="en-US" dirty="0"/>
          </a:p>
        </p:txBody>
      </p:sp>
      <p:sp>
        <p:nvSpPr>
          <p:cNvPr id="3" name="Title 2">
            <a:extLst>
              <a:ext uri="{FF2B5EF4-FFF2-40B4-BE49-F238E27FC236}">
                <a16:creationId xmlns:a16="http://schemas.microsoft.com/office/drawing/2014/main" id="{6D34F1AA-5337-4880-B2AB-B95F8C16FDCA}"/>
              </a:ext>
            </a:extLst>
          </p:cNvPr>
          <p:cNvSpPr>
            <a:spLocks noGrp="1"/>
          </p:cNvSpPr>
          <p:nvPr>
            <p:ph type="title"/>
          </p:nvPr>
        </p:nvSpPr>
        <p:spPr/>
        <p:txBody>
          <a:bodyPr/>
          <a:lstStyle/>
          <a:p>
            <a:r>
              <a:rPr lang="en-US"/>
              <a:t>Agenda for Today</a:t>
            </a:r>
          </a:p>
        </p:txBody>
      </p:sp>
    </p:spTree>
    <p:extLst>
      <p:ext uri="{BB962C8B-B14F-4D97-AF65-F5344CB8AC3E}">
        <p14:creationId xmlns:p14="http://schemas.microsoft.com/office/powerpoint/2010/main" val="12514201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43946-FC25-4A26-8503-D079D375616B}"/>
              </a:ext>
            </a:extLst>
          </p:cNvPr>
          <p:cNvSpPr>
            <a:spLocks noGrp="1"/>
          </p:cNvSpPr>
          <p:nvPr>
            <p:ph type="body" sz="quarter" idx="10"/>
          </p:nvPr>
        </p:nvSpPr>
        <p:spPr>
          <a:xfrm>
            <a:off x="446087" y="1142881"/>
            <a:ext cx="11567160" cy="2103140"/>
          </a:xfrm>
        </p:spPr>
        <p:txBody>
          <a:bodyPr/>
          <a:lstStyle/>
          <a:p>
            <a:r>
              <a:rPr lang="en-US" dirty="0"/>
              <a:t>Yes, we’ll have some.</a:t>
            </a:r>
          </a:p>
          <a:p>
            <a:pPr lvl="1"/>
            <a:r>
              <a:rPr lang="en-US" dirty="0"/>
              <a:t>Morning Break</a:t>
            </a:r>
          </a:p>
          <a:p>
            <a:pPr lvl="1"/>
            <a:r>
              <a:rPr lang="en-US" dirty="0"/>
              <a:t>Lunch ~12</a:t>
            </a:r>
          </a:p>
          <a:p>
            <a:pPr lvl="1"/>
            <a:r>
              <a:rPr lang="en-US" dirty="0"/>
              <a:t>Afternoon Break</a:t>
            </a:r>
          </a:p>
          <a:p>
            <a:pPr lvl="1"/>
            <a:endParaRPr lang="en-US" dirty="0"/>
          </a:p>
        </p:txBody>
      </p:sp>
      <p:sp>
        <p:nvSpPr>
          <p:cNvPr id="3" name="Title 2">
            <a:extLst>
              <a:ext uri="{FF2B5EF4-FFF2-40B4-BE49-F238E27FC236}">
                <a16:creationId xmlns:a16="http://schemas.microsoft.com/office/drawing/2014/main" id="{6D34F1AA-5337-4880-B2AB-B95F8C16FDCA}"/>
              </a:ext>
            </a:extLst>
          </p:cNvPr>
          <p:cNvSpPr>
            <a:spLocks noGrp="1"/>
          </p:cNvSpPr>
          <p:nvPr>
            <p:ph type="title"/>
          </p:nvPr>
        </p:nvSpPr>
        <p:spPr/>
        <p:txBody>
          <a:bodyPr/>
          <a:lstStyle/>
          <a:p>
            <a:r>
              <a:rPr lang="en-US" dirty="0"/>
              <a:t>Breaks</a:t>
            </a:r>
          </a:p>
        </p:txBody>
      </p:sp>
    </p:spTree>
    <p:extLst>
      <p:ext uri="{BB962C8B-B14F-4D97-AF65-F5344CB8AC3E}">
        <p14:creationId xmlns:p14="http://schemas.microsoft.com/office/powerpoint/2010/main" val="36097541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43946-FC25-4A26-8503-D079D375616B}"/>
              </a:ext>
            </a:extLst>
          </p:cNvPr>
          <p:cNvSpPr>
            <a:spLocks noGrp="1"/>
          </p:cNvSpPr>
          <p:nvPr>
            <p:ph type="body" sz="quarter" idx="10"/>
          </p:nvPr>
        </p:nvSpPr>
        <p:spPr>
          <a:xfrm>
            <a:off x="446087" y="1142881"/>
            <a:ext cx="11567160" cy="2559675"/>
          </a:xfrm>
        </p:spPr>
        <p:txBody>
          <a:bodyPr/>
          <a:lstStyle/>
          <a:p>
            <a:r>
              <a:rPr lang="en-US" dirty="0"/>
              <a:t>Virtual Machine:</a:t>
            </a:r>
          </a:p>
          <a:p>
            <a:pPr lvl="1"/>
            <a:r>
              <a:rPr lang="en-US" dirty="0"/>
              <a:t>Will Give Out IPs</a:t>
            </a:r>
          </a:p>
          <a:p>
            <a:pPr lvl="1"/>
            <a:r>
              <a:rPr lang="en-US" dirty="0"/>
              <a:t>Password: p3psiF1at46077</a:t>
            </a:r>
          </a:p>
          <a:p>
            <a:r>
              <a:rPr lang="en-US" dirty="0"/>
              <a:t>Azure Subscription:</a:t>
            </a:r>
          </a:p>
          <a:p>
            <a:pPr lvl="1"/>
            <a:r>
              <a:rPr lang="en-US" dirty="0"/>
              <a:t>BYO or Setup Free Trial: </a:t>
            </a:r>
            <a:r>
              <a:rPr lang="en-US" dirty="0">
                <a:hlinkClick r:id="rId2"/>
              </a:rPr>
              <a:t>https://aka.ms/tbaztrial</a:t>
            </a:r>
            <a:endParaRPr lang="en-US" dirty="0"/>
          </a:p>
          <a:p>
            <a:pPr lvl="1"/>
            <a:endParaRPr lang="en-US" dirty="0"/>
          </a:p>
        </p:txBody>
      </p:sp>
      <p:sp>
        <p:nvSpPr>
          <p:cNvPr id="3" name="Title 2">
            <a:extLst>
              <a:ext uri="{FF2B5EF4-FFF2-40B4-BE49-F238E27FC236}">
                <a16:creationId xmlns:a16="http://schemas.microsoft.com/office/drawing/2014/main" id="{6D34F1AA-5337-4880-B2AB-B95F8C16FDCA}"/>
              </a:ext>
            </a:extLst>
          </p:cNvPr>
          <p:cNvSpPr>
            <a:spLocks noGrp="1"/>
          </p:cNvSpPr>
          <p:nvPr>
            <p:ph type="title"/>
          </p:nvPr>
        </p:nvSpPr>
        <p:spPr/>
        <p:txBody>
          <a:bodyPr/>
          <a:lstStyle/>
          <a:p>
            <a:r>
              <a:rPr lang="en-US" dirty="0" err="1"/>
              <a:t>Resouces</a:t>
            </a:r>
            <a:r>
              <a:rPr lang="en-US" dirty="0"/>
              <a:t> for Today</a:t>
            </a:r>
          </a:p>
        </p:txBody>
      </p:sp>
    </p:spTree>
    <p:extLst>
      <p:ext uri="{BB962C8B-B14F-4D97-AF65-F5344CB8AC3E}">
        <p14:creationId xmlns:p14="http://schemas.microsoft.com/office/powerpoint/2010/main" val="8223239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118971" cy="3077766"/>
          </a:xfrm>
        </p:spPr>
        <p:txBody>
          <a:bodyPr/>
          <a:lstStyle/>
          <a:p>
            <a:pPr marL="0" indent="0">
              <a:spcAft>
                <a:spcPts val="4800"/>
              </a:spcAft>
              <a:buNone/>
            </a:pPr>
            <a:r>
              <a:rPr lang="en-US" sz="2000">
                <a:solidFill>
                  <a:schemeClr val="accent6">
                    <a:lumMod val="75000"/>
                  </a:schemeClr>
                </a:solidFill>
                <a:latin typeface="+mn-lt"/>
              </a:rPr>
              <a:t>https://azure.com/devops</a:t>
            </a:r>
          </a:p>
          <a:p>
            <a:pPr marL="0" indent="0">
              <a:spcAft>
                <a:spcPts val="4800"/>
              </a:spcAft>
              <a:buNone/>
            </a:pPr>
            <a:r>
              <a:rPr lang="en-US" sz="2000">
                <a:solidFill>
                  <a:schemeClr val="accent6">
                    <a:lumMod val="75000"/>
                  </a:schemeClr>
                </a:solidFill>
                <a:latin typeface="+mn-lt"/>
              </a:rPr>
              <a:t>@</a:t>
            </a:r>
            <a:r>
              <a:rPr lang="en-US" sz="2000" err="1">
                <a:solidFill>
                  <a:schemeClr val="accent6">
                    <a:lumMod val="75000"/>
                  </a:schemeClr>
                </a:solidFill>
                <a:latin typeface="+mn-lt"/>
              </a:rPr>
              <a:t>AzureDevOps</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rPr>
              <a:t>https://aka.ms/AzureDevOpsForum</a:t>
            </a:r>
          </a:p>
          <a:p>
            <a:pPr marL="0" indent="0">
              <a:spcAft>
                <a:spcPts val="4800"/>
              </a:spcAft>
              <a:buNone/>
            </a:pPr>
            <a:r>
              <a:rPr lang="en-US" sz="2000">
                <a:solidFill>
                  <a:schemeClr val="accent6">
                    <a:lumMod val="75000"/>
                  </a:schemeClr>
                </a:solidFill>
                <a:latin typeface="+mn-lt"/>
              </a:rPr>
              <a:t>https://aka.ms/DevOpsBlog/</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Azure DevOps</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907582" y="1507311"/>
            <a:ext cx="3741730"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78D7"/>
                </a:solidFill>
              </a:rPr>
              <a:t>#</a:t>
            </a:r>
            <a:r>
              <a:rPr lang="en-US" sz="4000" err="1">
                <a:solidFill>
                  <a:srgbClr val="0078D7"/>
                </a:solidFill>
              </a:rPr>
              <a:t>AzureDevOps</a:t>
            </a:r>
            <a:endParaRPr lang="en-US" sz="4000">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29849" y="3571628"/>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2656651"/>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29849" y="4486606"/>
            <a:ext cx="555298" cy="555298"/>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29849" y="5434192"/>
            <a:ext cx="555298" cy="555298"/>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a:extLst/>
          </p:spPr>
          <p:txBody>
            <a:bodyPr vert="horz" wrap="square" lIns="93278" tIns="46639" rIns="93278" bIns="46639" numCol="1" anchor="t" anchorCtr="0" compatLnSpc="1">
              <a:prstTxWarp prst="textNoShape">
                <a:avLst/>
              </a:prstTxWarp>
            </a:bodyPr>
            <a:lstStyle/>
            <a:p>
              <a:endParaRPr lang="en-US">
                <a:solidFill>
                  <a:srgbClr val="000000"/>
                </a:solidFill>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118971" cy="2154436"/>
          </a:xfrm>
        </p:spPr>
        <p:txBody>
          <a:bodyPr/>
          <a:lstStyle/>
          <a:p>
            <a:pPr marL="0" indent="0">
              <a:spcAft>
                <a:spcPts val="4800"/>
              </a:spcAft>
              <a:buNone/>
            </a:pPr>
            <a:r>
              <a:rPr lang="en-US" sz="2000">
                <a:solidFill>
                  <a:schemeClr val="accent6">
                    <a:lumMod val="75000"/>
                  </a:schemeClr>
                </a:solidFill>
                <a:latin typeface="+mn-lt"/>
              </a:rPr>
              <a:t>https://paulhacker.net</a:t>
            </a:r>
          </a:p>
          <a:p>
            <a:pPr marL="0" indent="0">
              <a:spcAft>
                <a:spcPts val="4800"/>
              </a:spcAft>
              <a:buNone/>
            </a:pPr>
            <a:r>
              <a:rPr lang="en-US" sz="2000">
                <a:solidFill>
                  <a:schemeClr val="accent6">
                    <a:lumMod val="75000"/>
                  </a:schemeClr>
                </a:solidFill>
                <a:latin typeface="+mn-lt"/>
              </a:rPr>
              <a:t>@</a:t>
            </a:r>
            <a:r>
              <a:rPr lang="en-US" sz="2000" err="1">
                <a:solidFill>
                  <a:schemeClr val="accent6">
                    <a:lumMod val="75000"/>
                  </a:schemeClr>
                </a:solidFill>
                <a:latin typeface="+mn-lt"/>
              </a:rPr>
              <a:t>pjhacker</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rPr>
              <a:t>paul.hacker@microsoft.com</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Who are we?</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907582" y="1507311"/>
            <a:ext cx="3009927"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78D7"/>
                </a:solidFill>
              </a:rPr>
              <a:t>Paul Hacker</a:t>
            </a: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29849" y="3571628"/>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2656651"/>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29849" y="4486606"/>
            <a:ext cx="555298" cy="555298"/>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142469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118971" cy="2154436"/>
          </a:xfrm>
        </p:spPr>
        <p:txBody>
          <a:bodyPr/>
          <a:lstStyle/>
          <a:p>
            <a:pPr marL="0" indent="0">
              <a:spcAft>
                <a:spcPts val="4800"/>
              </a:spcAft>
              <a:buNone/>
            </a:pPr>
            <a:r>
              <a:rPr lang="en-US" sz="2000">
                <a:solidFill>
                  <a:schemeClr val="accent6">
                    <a:lumMod val="75000"/>
                  </a:schemeClr>
                </a:solidFill>
                <a:latin typeface="+mn-lt"/>
              </a:rPr>
              <a:t>https://mitchdenny.com </a:t>
            </a:r>
          </a:p>
          <a:p>
            <a:pPr marL="0" indent="0">
              <a:spcAft>
                <a:spcPts val="4800"/>
              </a:spcAft>
              <a:buNone/>
            </a:pPr>
            <a:r>
              <a:rPr lang="en-US" sz="2000">
                <a:solidFill>
                  <a:schemeClr val="accent6">
                    <a:lumMod val="75000"/>
                  </a:schemeClr>
                </a:solidFill>
                <a:latin typeface="+mn-lt"/>
              </a:rPr>
              <a:t>@mitchdenny</a:t>
            </a:r>
          </a:p>
          <a:p>
            <a:pPr marL="0" indent="0">
              <a:spcAft>
                <a:spcPts val="4800"/>
              </a:spcAft>
              <a:buNone/>
            </a:pPr>
            <a:r>
              <a:rPr lang="en-US" sz="2000">
                <a:solidFill>
                  <a:schemeClr val="accent6">
                    <a:lumMod val="75000"/>
                  </a:schemeClr>
                </a:solidFill>
                <a:latin typeface="+mn-lt"/>
              </a:rPr>
              <a:t>midenn@microsoft.com</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Who are we?</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907582" y="1507311"/>
            <a:ext cx="3244799"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78D7"/>
                </a:solidFill>
              </a:rPr>
              <a:t>Mitch Denny</a:t>
            </a: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29849" y="3571628"/>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2656651"/>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29849" y="4486606"/>
            <a:ext cx="555298" cy="555298"/>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208485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965916" cy="2154436"/>
          </a:xfrm>
        </p:spPr>
        <p:txBody>
          <a:bodyPr/>
          <a:lstStyle/>
          <a:p>
            <a:pPr marL="0" indent="0">
              <a:spcAft>
                <a:spcPts val="4800"/>
              </a:spcAft>
              <a:buNone/>
            </a:pPr>
            <a:r>
              <a:rPr lang="en-US" sz="2000" dirty="0">
                <a:solidFill>
                  <a:schemeClr val="accent6">
                    <a:lumMod val="75000"/>
                  </a:schemeClr>
                </a:solidFill>
                <a:latin typeface="+mn-lt"/>
              </a:rPr>
              <a:t>What do you want to get out of this workshop?</a:t>
            </a:r>
          </a:p>
          <a:p>
            <a:pPr marL="0" indent="0">
              <a:spcAft>
                <a:spcPts val="4800"/>
              </a:spcAft>
              <a:buNone/>
            </a:pPr>
            <a:r>
              <a:rPr lang="en-US" sz="2000" dirty="0">
                <a:solidFill>
                  <a:schemeClr val="accent6">
                    <a:lumMod val="75000"/>
                  </a:schemeClr>
                </a:solidFill>
                <a:latin typeface="+mn-lt"/>
              </a:rPr>
              <a:t>Where are you on your DevOps journey?</a:t>
            </a:r>
          </a:p>
          <a:p>
            <a:pPr marL="0" indent="0">
              <a:spcAft>
                <a:spcPts val="4800"/>
              </a:spcAft>
              <a:buNone/>
            </a:pPr>
            <a:r>
              <a:rPr lang="en-US" sz="2000" dirty="0">
                <a:solidFill>
                  <a:schemeClr val="accent6">
                    <a:lumMod val="75000"/>
                  </a:schemeClr>
                </a:solidFill>
                <a:latin typeface="+mn-lt"/>
              </a:rPr>
              <a:t>What do you work on?</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Who are you?</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907582" y="1507311"/>
            <a:ext cx="4326249"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78D7"/>
                </a:solidFill>
              </a:rPr>
              <a:t>Help us help you!</a:t>
            </a:r>
          </a:p>
        </p:txBody>
      </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2656651"/>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22511" y="2656651"/>
            <a:ext cx="555298" cy="555298"/>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5167" y="4069011"/>
              <a:ext cx="307413" cy="328614"/>
            </a:xfrm>
            <a:prstGeom prst="rect">
              <a:avLst/>
            </a:prstGeom>
          </p:spPr>
        </p:pic>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51123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a:t>DevOps is the union of </a:t>
              </a:r>
              <a:r>
                <a:rPr lang="en-US" sz="2800" b="1">
                  <a:solidFill>
                    <a:srgbClr val="0078D7"/>
                  </a:solidFill>
                </a:rPr>
                <a:t>people</a:t>
              </a:r>
              <a:r>
                <a:rPr lang="en-US" sz="2800"/>
                <a:t>, </a:t>
              </a:r>
              <a:r>
                <a:rPr lang="en-US" sz="2800" b="1">
                  <a:solidFill>
                    <a:srgbClr val="0078D7"/>
                  </a:solidFill>
                </a:rPr>
                <a:t>process</a:t>
              </a:r>
              <a:r>
                <a:rPr lang="en-US" sz="2800"/>
                <a:t>, and </a:t>
              </a:r>
              <a:r>
                <a:rPr lang="en-US" sz="2800" b="1">
                  <a:solidFill>
                    <a:srgbClr val="0078D7"/>
                  </a:solidFill>
                </a:rPr>
                <a:t>products</a:t>
              </a:r>
              <a:r>
                <a:rPr lang="en-US" sz="280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a:ln w="3175">
                    <a:noFill/>
                  </a:ln>
                  <a:solidFill>
                    <a:schemeClr val="tx2"/>
                  </a:solidFill>
                  <a:cs typeface="Segoe UI Semilight" panose="020B0402040204020203" pitchFamily="34" charset="0"/>
                </a:rPr>
                <a:t>Continuous</a:t>
              </a:r>
              <a:br>
                <a:rPr lang="en-US" sz="1800" spc="10">
                  <a:ln w="3175">
                    <a:noFill/>
                  </a:ln>
                  <a:solidFill>
                    <a:schemeClr val="tx2"/>
                  </a:solidFill>
                  <a:cs typeface="Segoe UI Semilight" panose="020B0402040204020203" pitchFamily="34" charset="0"/>
                </a:rPr>
              </a:br>
              <a:r>
                <a:rPr lang="en-US" sz="1800" spc="1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tx2"/>
                </a:solidFill>
                <a:ea typeface="Segoe UI" pitchFamily="34" charset="0"/>
                <a:cs typeface="Segoe UI" pitchFamily="34" charset="0"/>
              </a:rPr>
              <a:t>Monitor </a:t>
            </a:r>
            <a:br>
              <a:rPr lang="en-US" sz="1600">
                <a:solidFill>
                  <a:schemeClr val="tx2"/>
                </a:solidFill>
                <a:ea typeface="Segoe UI" pitchFamily="34" charset="0"/>
                <a:cs typeface="Segoe UI" pitchFamily="34" charset="0"/>
              </a:rPr>
            </a:br>
            <a:r>
              <a:rPr lang="en-US" sz="1600">
                <a:solidFill>
                  <a:schemeClr val="tx2"/>
                </a:solidFill>
                <a:ea typeface="Segoe UI" pitchFamily="34" charset="0"/>
                <a:cs typeface="Segoe UI" pitchFamily="34" charset="0"/>
              </a:rPr>
              <a:t>&amp; </a:t>
            </a:r>
            <a:br>
              <a:rPr lang="en-US" sz="1600">
                <a:solidFill>
                  <a:schemeClr val="tx2"/>
                </a:solidFill>
                <a:ea typeface="Segoe UI" pitchFamily="34" charset="0"/>
                <a:cs typeface="Segoe UI" pitchFamily="34" charset="0"/>
              </a:rPr>
            </a:br>
            <a:r>
              <a:rPr lang="en-US" sz="160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tx2"/>
                </a:solidFill>
                <a:ea typeface="Segoe UI" pitchFamily="34" charset="0"/>
                <a:cs typeface="Segoe UI" pitchFamily="34" charset="0"/>
              </a:rPr>
              <a:t>Plan </a:t>
            </a:r>
            <a:br>
              <a:rPr lang="en-US" sz="1600">
                <a:solidFill>
                  <a:schemeClr val="tx2"/>
                </a:solidFill>
                <a:ea typeface="Segoe UI" pitchFamily="34" charset="0"/>
                <a:cs typeface="Segoe UI" pitchFamily="34" charset="0"/>
              </a:rPr>
            </a:br>
            <a:r>
              <a:rPr lang="en-US" sz="1600">
                <a:solidFill>
                  <a:schemeClr val="tx2"/>
                </a:solidFill>
                <a:ea typeface="Segoe UI" pitchFamily="34" charset="0"/>
                <a:cs typeface="Segoe UI" pitchFamily="34" charset="0"/>
              </a:rPr>
              <a:t>&amp; </a:t>
            </a:r>
            <a:br>
              <a:rPr lang="en-US" sz="1600">
                <a:solidFill>
                  <a:schemeClr val="tx2"/>
                </a:solidFill>
                <a:ea typeface="Segoe UI" pitchFamily="34" charset="0"/>
                <a:cs typeface="Segoe UI" pitchFamily="34" charset="0"/>
              </a:rPr>
            </a:br>
            <a:r>
              <a:rPr lang="en-US" sz="160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Faster</a:t>
            </a:r>
          </a:p>
          <a:p>
            <a:pPr algn="ctr" defTabSz="914016">
              <a:spcBef>
                <a:spcPts val="784"/>
              </a:spcBef>
              <a:defRPr/>
            </a:pPr>
            <a:r>
              <a:rPr lang="en-US" sz="2353"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2,604x Faster Mean </a:t>
            </a:r>
          </a:p>
          <a:p>
            <a:pPr algn="ctr" defTabSz="914016">
              <a:spcBef>
                <a:spcPts val="784"/>
              </a:spcBef>
              <a:defRPr/>
            </a:pPr>
            <a:r>
              <a:rPr lang="en-US" sz="2353"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defRPr/>
              </a:pPr>
              <a:endParaRPr lang="en-US" kern="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a:ln w="3175">
                    <a:noFill/>
                  </a:ln>
                  <a:solidFill>
                    <a:schemeClr val="tx2"/>
                  </a:solidFill>
                  <a:latin typeface="+mj-lt"/>
                  <a:cs typeface="Segoe UI Light" panose="020B0502040204020203" pitchFamily="34" charset="0"/>
                </a:rPr>
                <a:t>$</a:t>
              </a:r>
              <a:endParaRPr lang="en-US" sz="2353" spc="1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28"/>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28">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a:solidFill>
                  <a:srgbClr val="737373"/>
                </a:solidFill>
                <a:latin typeface="Segoe UI Light"/>
              </a:rPr>
              <a:t>Source: </a:t>
            </a:r>
            <a:r>
              <a:rPr lang="en-GB" sz="1050" kern="0">
                <a:solidFill>
                  <a:srgbClr val="737373"/>
                </a:solidFill>
                <a:latin typeface="Segoe UI Light"/>
              </a:rPr>
              <a:t>2018 Accelerate: State of DevOps: Strategies for a New Economy." N. Forsgren, J. Humble, G. Kim. DevOps Research and Assessment (DORA)</a:t>
            </a:r>
            <a:endParaRPr lang="en-US" sz="1050" kern="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  -  Read-Only" id="{9D9D5239-5A0B-41FC-9751-68FB4668A72D}" vid="{68933968-6CE3-4586-BD45-68FF0E6A71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711AA28582B974CA9923F348E242705" ma:contentTypeVersion="2" ma:contentTypeDescription="Create a new document." ma:contentTypeScope="" ma:versionID="74a62e2798b8880cc8d1e6a0c464fad3">
  <xsd:schema xmlns:xsd="http://www.w3.org/2001/XMLSchema" xmlns:xs="http://www.w3.org/2001/XMLSchema" xmlns:p="http://schemas.microsoft.com/office/2006/metadata/properties" xmlns:ns2="b48aa985-5d55-4639-b9d2-55fd5a738350" targetNamespace="http://schemas.microsoft.com/office/2006/metadata/properties" ma:root="true" ma:fieldsID="9ef9b4afd4dbbeb927822d88293abef6" ns2:_="">
    <xsd:import namespace="b48aa985-5d55-4639-b9d2-55fd5a73835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8aa985-5d55-4639-b9d2-55fd5a7383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A15399-885A-441B-A114-CB6E80EBF6A5}">
  <ds:schemaRefs>
    <ds:schemaRef ds:uri="http://schemas.microsoft.com/office/2006/metadata/properties"/>
    <ds:schemaRef ds:uri="http://purl.org/dc/terms/"/>
    <ds:schemaRef ds:uri="http://schemas.openxmlformats.org/package/2006/metadata/core-properties"/>
    <ds:schemaRef ds:uri="b48aa985-5d55-4639-b9d2-55fd5a738350"/>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3.xml><?xml version="1.0" encoding="utf-8"?>
<ds:datastoreItem xmlns:ds="http://schemas.openxmlformats.org/officeDocument/2006/customXml" ds:itemID="{5BB768D6-93BE-47E2-86E7-8FA2FC855D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8aa985-5d55-4639-b9d2-55fd5a7383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Azure_DevOps</Template>
  <TotalTime>99</TotalTime>
  <Words>1240</Words>
  <Application>Microsoft Office PowerPoint</Application>
  <PresentationFormat>Custom</PresentationFormat>
  <Paragraphs>179</Paragraphs>
  <Slides>18</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MS PGothic</vt:lpstr>
      <vt:lpstr>Arial</vt:lpstr>
      <vt:lpstr>Calibri</vt:lpstr>
      <vt:lpstr>Rockwell Extra Bold</vt:lpstr>
      <vt:lpstr>Segoe UI</vt:lpstr>
      <vt:lpstr>Segoe UI Light</vt:lpstr>
      <vt:lpstr>Segoe UI Semibold</vt:lpstr>
      <vt:lpstr>Segoe UI Semilight</vt:lpstr>
      <vt:lpstr>Wingdings</vt:lpstr>
      <vt:lpstr>Azure PPT Template - 2018</vt:lpstr>
      <vt:lpstr>Delivering value continuously with Azure DevOps</vt:lpstr>
      <vt:lpstr>Azure DevOps</vt:lpstr>
      <vt:lpstr>Who are we?</vt:lpstr>
      <vt:lpstr>Who are we?</vt:lpstr>
      <vt:lpstr>Who are you?</vt:lpstr>
      <vt:lpstr>What is DevOps?</vt:lpstr>
      <vt:lpstr>High Performance DevOps Companies Achieve…</vt:lpstr>
      <vt:lpstr>Azure Pipelines</vt:lpstr>
      <vt:lpstr>Integrated with GitHub</vt:lpstr>
      <vt:lpstr>Azure Boards</vt:lpstr>
      <vt:lpstr>Azure Repos</vt:lpstr>
      <vt:lpstr>Azure Test Plans</vt:lpstr>
      <vt:lpstr>Azure Artifacts</vt:lpstr>
      <vt:lpstr>Azure DevOps</vt:lpstr>
      <vt:lpstr>Goals</vt:lpstr>
      <vt:lpstr>Agenda for Today</vt:lpstr>
      <vt:lpstr>Breaks</vt:lpstr>
      <vt:lpstr>Resouces for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Delivering value continuously with Azure DevOps</dc:title>
  <dc:creator>Mitch Denny</dc:creator>
  <cp:keywords/>
  <cp:lastModifiedBy>Mitch Denny</cp:lastModifiedBy>
  <cp:revision>1</cp:revision>
  <dcterms:created xsi:type="dcterms:W3CDTF">2018-09-30T20:39:47Z</dcterms:created>
  <dcterms:modified xsi:type="dcterms:W3CDTF">2018-10-02T12:58:32Z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0x010100C711AA28582B974CA9923F348E242705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